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2" r:id="rId2"/>
    <p:sldId id="263" r:id="rId3"/>
    <p:sldId id="264" r:id="rId4"/>
    <p:sldId id="261" r:id="rId5"/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-120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BB70-37DF-6649-9EAF-B913911CD287}" type="datetimeFigureOut">
              <a:rPr lang="es-ES" smtClean="0"/>
              <a:t>5/7/19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6282B-6021-1B4E-B82F-E4B151CDD8F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487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6282B-6021-1B4E-B82F-E4B151CDD8F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44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24DBE5-D697-B843-B917-95F9249E9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3905188-0C31-FD42-BE6A-1D4F98A4B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2C2D781-8BB2-9D4B-92C0-F2679A10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767AB44-66A4-C54D-8577-79B797445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7662BD9-453E-A145-8947-0EFABC61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0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AE6E3E-BE49-3C43-883B-EED6EA9A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3F0FA05-4612-274B-AC1B-33E997F28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94C6E0C-1F40-9D4C-95B7-AC6E82BB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DEECEB1-BA7F-9D4A-937B-B7FB260E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431ADC8-29A8-B540-BF42-58A9B5B7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824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4B44F1D-DACE-114A-A995-D84FED002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FB63D6B-B33F-8246-BC9F-56F55EAAE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B0F6E4B-4BE5-0041-A23D-653D4CFB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536FCA4-12D9-AF45-9345-625AC6686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6B2702-20FD-7945-B5A2-EC39DB4D1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12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C9CA1D1-E982-3944-8926-87D8EAD5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7C6F779-319C-074D-9CC4-30578259E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B10F880-B6BA-9B44-8F6F-77F14CB12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22F4DD1-0A60-7943-B1EC-AE215316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E11026B-B098-3F44-B1FE-56783307B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51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D2F9F8-1334-2748-89A5-2D39352E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49FB8F8-FF6F-4F43-A61B-43C83445A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BCD9A10-89FB-5F47-A89C-3218C092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58DB25B-F7AE-4144-975E-983FA0FFE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CD527D4-4870-FC4B-8E6D-D44F0A21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46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7A46EC-A246-BE42-A5B8-B01972B0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A67A8C8-C454-B34C-BA70-06184902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34362B7-A623-2E47-8321-57FC2DF6C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08949B4-7C08-504A-85BC-0C6738D1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A0A75F1-7374-E54E-86D5-D97225F1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DA9D236-87B5-A241-9C59-066A2AC5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45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BEE8CF-9294-A541-86AF-8D6FE0E9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3A7B472-3808-E442-AE15-61EE44308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B8381BB-DEB4-F840-9AEA-AA5E3FF6B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1F65B5D3-22BF-7E43-B49A-76E6FBFB3B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266E4C8D-1B10-5340-8660-8BA89A5BC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F2595D45-73C7-9945-A5FF-380FF4C9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2FEA41F4-6FE4-AA4A-A196-71CCCFC1E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504AA860-11E9-8547-959B-61D4E0D4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302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3AA650-872A-5543-A4A5-FC740E7D0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B63D921-9E0A-514F-8833-843BF436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3BC1A77-AD4D-ED4C-9FE3-BF6D4AF6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A42C4706-64CE-514E-AE83-B20D199C7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291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B92745C-68D0-2842-B06A-27B9D1A9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4973772D-DDD8-7145-8036-EEC1CFA26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7B200FF-5F06-7346-B486-BD64104D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83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4E5DC0-1571-6048-821A-CE6DD9AAE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8D3ADC1-0409-BA44-AFC1-D035D1C7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C388DE8-9826-F847-A634-FC4AB645B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BA2B495-7701-914A-853E-387E2A77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A9DDCC2-CDFF-F247-AA11-498FEBD8A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C565553-6C1F-5B45-8079-E1ECA854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44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A42372-FD4C-4F40-9D07-782BC01C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B24E9EF-C89D-BB47-87C7-CA9A74425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21F1A91-3EFA-4C40-B02B-D0EB5B744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1CEBF5F-3AE5-A04F-BEAF-ADF3B705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9BDBC4F-27BC-454E-8024-5B1A8A0A0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8416F7A-76B2-854D-A81A-0433B412C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412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AAA4124E-B2BC-3C44-B9FC-A8ACFE229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6D7E73A-61E3-B64F-8C2C-EED559601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A38A8E4-F584-7649-AE45-E996426C8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0BC53-23A9-AC47-A718-CFC7DF1B91E9}" type="datetimeFigureOut">
              <a:rPr lang="es-ES" smtClean="0"/>
              <a:t>5/7/19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83A57B-62CC-B24D-81BE-EADF16844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2C35B47-2696-214F-89C1-0E193F746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F02D-D16E-EB40-9E37-CA5A0730A22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66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 smtClean="0"/>
              <a:t>Freedom</a:t>
            </a:r>
            <a:r>
              <a:rPr lang="es-ES" dirty="0" smtClean="0"/>
              <a:t> of </a:t>
            </a:r>
            <a:r>
              <a:rPr lang="es-ES" dirty="0" err="1" smtClean="0"/>
              <a:t>Speech</a:t>
            </a:r>
            <a:r>
              <a:rPr lang="es-ES" dirty="0" smtClean="0"/>
              <a:t>- F. of </a:t>
            </a:r>
            <a:r>
              <a:rPr lang="es-ES" dirty="0" err="1" smtClean="0"/>
              <a:t>Information</a:t>
            </a:r>
            <a:r>
              <a:rPr lang="es-ES" dirty="0" smtClean="0"/>
              <a:t>: </a:t>
            </a:r>
            <a:r>
              <a:rPr lang="es-ES" dirty="0" err="1">
                <a:solidFill>
                  <a:srgbClr val="FF0000"/>
                </a:solidFill>
              </a:rPr>
              <a:t>D</a:t>
            </a:r>
            <a:r>
              <a:rPr lang="es-ES" dirty="0" err="1" smtClean="0">
                <a:solidFill>
                  <a:srgbClr val="FF0000"/>
                </a:solidFill>
              </a:rPr>
              <a:t>iferences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600" dirty="0" smtClean="0"/>
              <a:t>According to the </a:t>
            </a:r>
            <a:r>
              <a:rPr lang="en-US" sz="2600" dirty="0" smtClean="0">
                <a:solidFill>
                  <a:srgbClr val="FF0000"/>
                </a:solidFill>
              </a:rPr>
              <a:t>content</a:t>
            </a:r>
            <a:r>
              <a:rPr lang="en-US" sz="2600" dirty="0" smtClean="0"/>
              <a:t>: </a:t>
            </a:r>
            <a:r>
              <a:rPr lang="en-US" sz="2600" dirty="0" smtClean="0"/>
              <a:t>the </a:t>
            </a:r>
            <a:r>
              <a:rPr lang="en-US" sz="2600" dirty="0" smtClean="0"/>
              <a:t>right to</a:t>
            </a:r>
          </a:p>
          <a:p>
            <a:endParaRPr lang="en-US" sz="2600" dirty="0" smtClean="0"/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F. Speech: freely Express and spread </a:t>
            </a:r>
            <a:r>
              <a:rPr lang="en-US" sz="2600" b="1" dirty="0" smtClean="0"/>
              <a:t>thoughts, ideas or opinions</a:t>
            </a:r>
            <a:r>
              <a:rPr lang="en-US" sz="2600" dirty="0" smtClean="0"/>
              <a:t> </a:t>
            </a:r>
            <a:r>
              <a:rPr lang="en-US" sz="2600" dirty="0" smtClean="0"/>
              <a:t>through </a:t>
            </a:r>
            <a:r>
              <a:rPr lang="en-US" sz="2600" dirty="0" smtClean="0"/>
              <a:t>words, in writings  or any other means of reproduction</a:t>
            </a:r>
          </a:p>
          <a:p>
            <a:pPr lvl="1">
              <a:buFont typeface="Wingdings" charset="2"/>
              <a:buChar char="ü"/>
            </a:pPr>
            <a:endParaRPr lang="en-US" sz="2600" dirty="0" smtClean="0"/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F. Information:  freely communicate or receive </a:t>
            </a:r>
            <a:r>
              <a:rPr lang="en-US" sz="2600" b="1" dirty="0" smtClean="0"/>
              <a:t>Truthful (veracious) information</a:t>
            </a:r>
            <a:r>
              <a:rPr lang="en-US" sz="2600" dirty="0" smtClean="0"/>
              <a:t> by any means of </a:t>
            </a:r>
            <a:r>
              <a:rPr lang="en-US" sz="2600" dirty="0" smtClean="0"/>
              <a:t>dissemination </a:t>
            </a:r>
            <a:endParaRPr lang="en-US" sz="2600" dirty="0" smtClean="0"/>
          </a:p>
          <a:p>
            <a:pPr lvl="1">
              <a:buFont typeface="Wingdings" charset="2"/>
              <a:buChar char="ü"/>
            </a:pPr>
            <a:endParaRPr lang="en-US" sz="2600" dirty="0" smtClean="0"/>
          </a:p>
          <a:p>
            <a:r>
              <a:rPr lang="en-US" sz="2600" b="1" dirty="0" smtClean="0"/>
              <a:t> </a:t>
            </a:r>
            <a:r>
              <a:rPr lang="en-US" sz="2600" dirty="0" smtClean="0"/>
              <a:t>According to who are </a:t>
            </a:r>
            <a:r>
              <a:rPr lang="en-US" sz="2600" b="1" dirty="0" smtClean="0">
                <a:solidFill>
                  <a:srgbClr val="FF0000"/>
                </a:solidFill>
              </a:rPr>
              <a:t>holders</a:t>
            </a:r>
            <a:r>
              <a:rPr lang="en-US" sz="2600" b="1" dirty="0" smtClean="0"/>
              <a:t>:</a:t>
            </a:r>
          </a:p>
          <a:p>
            <a:pPr marL="0" indent="0">
              <a:buNone/>
            </a:pPr>
            <a:endParaRPr lang="en-US" sz="2600" dirty="0" smtClean="0"/>
          </a:p>
          <a:p>
            <a:pPr lvl="1"/>
            <a:r>
              <a:rPr lang="en-US" sz="2600" dirty="0" smtClean="0"/>
              <a:t> </a:t>
            </a:r>
            <a:r>
              <a:rPr lang="en-US" sz="2600" b="1" u="sng" dirty="0" smtClean="0"/>
              <a:t>F. Speech</a:t>
            </a:r>
            <a:r>
              <a:rPr lang="en-US" sz="2600" dirty="0" smtClean="0"/>
              <a:t>: Everyone has the Rº to express themselves</a:t>
            </a:r>
          </a:p>
          <a:p>
            <a:pPr marL="1828800" lvl="4" indent="0">
              <a:buNone/>
            </a:pPr>
            <a:r>
              <a:rPr lang="en-US" sz="2600" dirty="0" smtClean="0"/>
              <a:t>Only some have the opportunity to express themselves through the Media</a:t>
            </a:r>
          </a:p>
          <a:p>
            <a:pPr marL="0" indent="0">
              <a:buNone/>
            </a:pPr>
            <a:r>
              <a:rPr lang="en-US" sz="2600" dirty="0" smtClean="0"/>
              <a:t>		       ↓</a:t>
            </a:r>
          </a:p>
          <a:p>
            <a:pPr marL="0" indent="0">
              <a:buNone/>
            </a:pPr>
            <a:r>
              <a:rPr lang="en-US" sz="2600" dirty="0" smtClean="0"/>
              <a:t>		Significant social groups (</a:t>
            </a:r>
            <a:r>
              <a:rPr lang="en-US" sz="2600" dirty="0" err="1" smtClean="0"/>
              <a:t>Conf</a:t>
            </a:r>
            <a:r>
              <a:rPr lang="en-US" sz="2600" dirty="0" smtClean="0"/>
              <a:t>) → </a:t>
            </a:r>
            <a:r>
              <a:rPr lang="en-US" sz="2600" b="1" dirty="0" smtClean="0"/>
              <a:t>Rº of Access</a:t>
            </a:r>
            <a:r>
              <a:rPr lang="en-US" sz="2600" dirty="0" smtClean="0"/>
              <a:t> to Public Media </a:t>
            </a:r>
          </a:p>
          <a:p>
            <a:pPr marL="0" indent="0">
              <a:buNone/>
            </a:pPr>
            <a:endParaRPr lang="en-US" sz="2600" dirty="0" smtClean="0"/>
          </a:p>
          <a:p>
            <a:pPr lvl="1"/>
            <a:r>
              <a:rPr lang="en-US" sz="2600" b="1" u="sng" dirty="0" smtClean="0"/>
              <a:t>R. Information </a:t>
            </a:r>
            <a:r>
              <a:rPr lang="en-US" sz="2600" dirty="0" smtClean="0"/>
              <a:t> </a:t>
            </a:r>
          </a:p>
          <a:p>
            <a:pPr lvl="2"/>
            <a:r>
              <a:rPr lang="en-US" sz="2600" dirty="0" smtClean="0"/>
              <a:t>active ==&gt; journalists</a:t>
            </a:r>
          </a:p>
          <a:p>
            <a:pPr lvl="2"/>
            <a:r>
              <a:rPr lang="en-US" sz="2600" dirty="0" smtClean="0"/>
              <a:t> passive ==&gt; all</a:t>
            </a:r>
          </a:p>
          <a:p>
            <a:pPr lvl="1">
              <a:buFont typeface="Wingdings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03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/>
              <a:t>Freedom</a:t>
            </a:r>
            <a:r>
              <a:rPr lang="es-ES" dirty="0"/>
              <a:t> of </a:t>
            </a:r>
            <a:r>
              <a:rPr lang="es-ES" dirty="0" err="1" smtClean="0"/>
              <a:t>Speech</a:t>
            </a:r>
            <a:r>
              <a:rPr lang="es-ES" dirty="0" smtClean="0"/>
              <a:t>- </a:t>
            </a:r>
            <a:r>
              <a:rPr lang="es-ES" dirty="0"/>
              <a:t>F. of </a:t>
            </a:r>
            <a:r>
              <a:rPr lang="es-ES" dirty="0" err="1"/>
              <a:t>Information</a:t>
            </a:r>
            <a:r>
              <a:rPr lang="es-ES" dirty="0"/>
              <a:t>: </a:t>
            </a:r>
            <a:r>
              <a:rPr lang="es-ES" dirty="0" err="1" smtClean="0">
                <a:solidFill>
                  <a:srgbClr val="FF0000"/>
                </a:solidFill>
              </a:rPr>
              <a:t>Coincidences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3366FF"/>
                </a:solidFill>
              </a:rPr>
              <a:t>Human </a:t>
            </a:r>
            <a:r>
              <a:rPr lang="es-ES" dirty="0" err="1" smtClean="0">
                <a:solidFill>
                  <a:srgbClr val="3366FF"/>
                </a:solidFill>
              </a:rPr>
              <a:t>Right</a:t>
            </a:r>
            <a:r>
              <a:rPr lang="es-ES" dirty="0" smtClean="0">
                <a:solidFill>
                  <a:srgbClr val="3366FF"/>
                </a:solidFill>
              </a:rPr>
              <a:t> </a:t>
            </a:r>
            <a:r>
              <a:rPr lang="es-ES" dirty="0" smtClean="0"/>
              <a:t>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individuls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lvl="1"/>
            <a:r>
              <a:rPr lang="es-ES" dirty="0" err="1" smtClean="0"/>
              <a:t>Necessary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free </a:t>
            </a:r>
            <a:r>
              <a:rPr lang="es-ES" dirty="0" err="1" smtClean="0"/>
              <a:t>development</a:t>
            </a:r>
            <a:r>
              <a:rPr lang="es-ES" dirty="0" smtClean="0"/>
              <a:t> of </a:t>
            </a:r>
            <a:r>
              <a:rPr lang="es-ES" dirty="0" err="1" smtClean="0"/>
              <a:t>personallity</a:t>
            </a:r>
            <a:endParaRPr lang="es-ES" dirty="0" smtClean="0"/>
          </a:p>
          <a:p>
            <a:pPr lvl="1"/>
            <a:endParaRPr lang="es-ES" dirty="0" smtClean="0"/>
          </a:p>
          <a:p>
            <a:r>
              <a:rPr lang="es-ES" dirty="0" err="1" smtClean="0">
                <a:solidFill>
                  <a:srgbClr val="3366FF"/>
                </a:solidFill>
              </a:rPr>
              <a:t>Tennat</a:t>
            </a:r>
            <a:r>
              <a:rPr lang="es-ES" dirty="0" smtClean="0"/>
              <a:t> (</a:t>
            </a:r>
            <a:r>
              <a:rPr lang="es-ES" dirty="0" err="1" smtClean="0"/>
              <a:t>basice</a:t>
            </a:r>
            <a:r>
              <a:rPr lang="es-ES" dirty="0" smtClean="0"/>
              <a:t> </a:t>
            </a:r>
            <a:r>
              <a:rPr lang="es-ES" dirty="0" err="1" smtClean="0"/>
              <a:t>principle</a:t>
            </a:r>
            <a:r>
              <a:rPr lang="es-ES" dirty="0" smtClean="0"/>
              <a:t>) of a </a:t>
            </a:r>
            <a:r>
              <a:rPr lang="es-ES" dirty="0" err="1" smtClean="0"/>
              <a:t>Democratic</a:t>
            </a:r>
            <a:r>
              <a:rPr lang="es-ES" dirty="0" smtClean="0"/>
              <a:t> </a:t>
            </a:r>
            <a:r>
              <a:rPr lang="es-ES" dirty="0" err="1" smtClean="0"/>
              <a:t>Sistem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lvl="1"/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no </a:t>
            </a:r>
            <a:r>
              <a:rPr lang="es-ES" dirty="0" err="1" smtClean="0"/>
              <a:t>Freedom</a:t>
            </a:r>
            <a:r>
              <a:rPr lang="es-ES" dirty="0" smtClean="0"/>
              <a:t> of </a:t>
            </a:r>
            <a:r>
              <a:rPr lang="es-ES" dirty="0" err="1" smtClean="0"/>
              <a:t>Speech-Freedom</a:t>
            </a:r>
            <a:r>
              <a:rPr lang="es-ES" dirty="0" smtClean="0"/>
              <a:t> of </a:t>
            </a:r>
            <a:r>
              <a:rPr lang="es-ES" dirty="0" err="1" smtClean="0"/>
              <a:t>Information</a:t>
            </a:r>
            <a:r>
              <a:rPr lang="es-ES" dirty="0" smtClean="0"/>
              <a:t>, no </a:t>
            </a:r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Opinion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294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0125"/>
          </a:xfrm>
        </p:spPr>
        <p:txBody>
          <a:bodyPr/>
          <a:lstStyle/>
          <a:p>
            <a:r>
              <a:rPr lang="es-ES" dirty="0" smtClean="0"/>
              <a:t>LIMITS (GENERAL TERMS)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9333"/>
            <a:ext cx="10515600" cy="4737630"/>
          </a:xfrm>
        </p:spPr>
        <p:txBody>
          <a:bodyPr>
            <a:noAutofit/>
          </a:bodyPr>
          <a:lstStyle/>
          <a:p>
            <a:r>
              <a:rPr lang="en-GB" sz="2400" b="1" u="sng" dirty="0"/>
              <a:t>Honour</a:t>
            </a:r>
            <a:endParaRPr lang="es-ES" sz="2400" dirty="0"/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n-GB" sz="2000" dirty="0"/>
              <a:t>	• </a:t>
            </a:r>
            <a:r>
              <a:rPr lang="en-GB" sz="2000" u="sng" dirty="0"/>
              <a:t>Internal side</a:t>
            </a:r>
            <a:r>
              <a:rPr lang="en-GB" sz="2000" dirty="0"/>
              <a:t>: (feeling of self-</a:t>
            </a:r>
            <a:r>
              <a:rPr lang="en-GB" sz="2000" dirty="0" smtClean="0"/>
              <a:t>esteem:)</a:t>
            </a:r>
            <a:r>
              <a:rPr lang="en-GB" sz="2000" dirty="0"/>
              <a:t> </a:t>
            </a:r>
            <a:r>
              <a:rPr lang="en-GB" sz="2000" dirty="0" smtClean="0"/>
              <a:t>right </a:t>
            </a:r>
            <a:r>
              <a:rPr lang="en-GB" sz="2000" dirty="0"/>
              <a:t>to have a good image of myself (self-esteem)</a:t>
            </a:r>
            <a:endParaRPr lang="es-ES" sz="2000" dirty="0"/>
          </a:p>
          <a:p>
            <a:pPr marL="0" indent="0">
              <a:buNone/>
            </a:pPr>
            <a:r>
              <a:rPr lang="en-GB" sz="1600" dirty="0"/>
              <a:t> </a:t>
            </a:r>
            <a:endParaRPr lang="es-ES" sz="1600" dirty="0"/>
          </a:p>
          <a:p>
            <a:pPr marL="0" indent="0">
              <a:buNone/>
            </a:pPr>
            <a:r>
              <a:rPr lang="en-GB" sz="1800" dirty="0"/>
              <a:t>	• </a:t>
            </a:r>
            <a:r>
              <a:rPr lang="en-GB" sz="1800" u="sng" dirty="0"/>
              <a:t>External side</a:t>
            </a:r>
            <a:r>
              <a:rPr lang="en-GB" sz="1800" dirty="0"/>
              <a:t>: </a:t>
            </a:r>
            <a:r>
              <a:rPr lang="en-GB" sz="1800" dirty="0" smtClean="0"/>
              <a:t>Right </a:t>
            </a:r>
            <a:r>
              <a:rPr lang="en-GB" sz="1800" dirty="0"/>
              <a:t>to have a </a:t>
            </a:r>
            <a:r>
              <a:rPr lang="en-GB" sz="1800" u="sng" dirty="0"/>
              <a:t>good reputation</a:t>
            </a:r>
            <a:r>
              <a:rPr lang="en-GB" sz="1800" dirty="0"/>
              <a:t> before others</a:t>
            </a:r>
            <a:endParaRPr lang="es-ES" sz="1800" dirty="0"/>
          </a:p>
          <a:p>
            <a:pPr marL="0" indent="0">
              <a:buNone/>
            </a:pPr>
            <a:r>
              <a:rPr lang="en-GB" sz="1600" dirty="0"/>
              <a:t> </a:t>
            </a:r>
            <a:endParaRPr lang="es-ES" sz="1600" dirty="0"/>
          </a:p>
          <a:p>
            <a:r>
              <a:rPr lang="en-GB" sz="2400" b="1" u="sng" dirty="0"/>
              <a:t>Privacy</a:t>
            </a:r>
            <a:r>
              <a:rPr lang="en-GB" sz="2400" dirty="0"/>
              <a:t>:</a:t>
            </a:r>
            <a:endParaRPr lang="es-ES" sz="2400" dirty="0"/>
          </a:p>
          <a:p>
            <a:pPr marL="0" indent="0">
              <a:buNone/>
            </a:pPr>
            <a:r>
              <a:rPr lang="en-GB" sz="1800" dirty="0"/>
              <a:t> </a:t>
            </a:r>
            <a:r>
              <a:rPr lang="es-ES" sz="1800" dirty="0"/>
              <a:t>	</a:t>
            </a:r>
            <a:r>
              <a:rPr lang="es-ES" sz="1800" dirty="0" err="1" smtClean="0"/>
              <a:t>Right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have</a:t>
            </a:r>
            <a:r>
              <a:rPr lang="es-ES" sz="1800" dirty="0" smtClean="0"/>
              <a:t> a </a:t>
            </a:r>
            <a:r>
              <a:rPr lang="es-ES" sz="1800" dirty="0" err="1" smtClean="0"/>
              <a:t>private</a:t>
            </a:r>
            <a:r>
              <a:rPr lang="es-ES" sz="1800" dirty="0" smtClean="0"/>
              <a:t> </a:t>
            </a:r>
            <a:r>
              <a:rPr lang="en-GB" sz="1800" dirty="0" smtClean="0"/>
              <a:t>sphere </a:t>
            </a:r>
            <a:r>
              <a:rPr lang="en-GB" sz="1800" dirty="0"/>
              <a:t>where I</a:t>
            </a:r>
            <a:r>
              <a:rPr lang="en-GB" sz="1800" dirty="0" smtClean="0"/>
              <a:t> </a:t>
            </a:r>
            <a:r>
              <a:rPr lang="en-GB" sz="1800" u="sng" dirty="0"/>
              <a:t>can freely develop </a:t>
            </a:r>
            <a:r>
              <a:rPr lang="en-GB" sz="1800" u="sng" dirty="0" smtClean="0"/>
              <a:t>my own </a:t>
            </a:r>
            <a:r>
              <a:rPr lang="en-GB" sz="1800" u="sng" dirty="0"/>
              <a:t>personality</a:t>
            </a:r>
            <a:r>
              <a:rPr lang="en-GB" sz="1800" dirty="0"/>
              <a:t> </a:t>
            </a:r>
            <a:endParaRPr lang="es-ES" sz="1800" dirty="0"/>
          </a:p>
          <a:p>
            <a:pPr marL="0" indent="0">
              <a:buNone/>
            </a:pPr>
            <a:r>
              <a:rPr lang="en-GB" sz="1600" dirty="0"/>
              <a:t> </a:t>
            </a:r>
            <a:endParaRPr lang="es-ES" sz="1600" dirty="0"/>
          </a:p>
          <a:p>
            <a:r>
              <a:rPr lang="en-GB" sz="2400" b="1" u="sng" dirty="0" smtClean="0"/>
              <a:t>Self image</a:t>
            </a:r>
            <a:r>
              <a:rPr lang="en-GB" sz="2400" dirty="0" smtClean="0"/>
              <a:t>:</a:t>
            </a:r>
            <a:endParaRPr lang="es-ES" sz="1600" dirty="0"/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smtClean="0"/>
              <a:t>Right to </a:t>
            </a:r>
            <a:r>
              <a:rPr lang="en-GB" sz="1800" u="sng" dirty="0"/>
              <a:t>expose or disseminate my image</a:t>
            </a:r>
            <a:r>
              <a:rPr lang="en-GB" sz="1800" dirty="0"/>
              <a:t> by any means (photo, engraving)</a:t>
            </a:r>
            <a:endParaRPr lang="es-ES" sz="1800" dirty="0"/>
          </a:p>
          <a:p>
            <a:pPr marL="0" indent="0">
              <a:buNone/>
            </a:pPr>
            <a:r>
              <a:rPr lang="en-GB" sz="1600" dirty="0"/>
              <a:t> </a:t>
            </a:r>
            <a:endParaRPr lang="es-ES" sz="1600" dirty="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4229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8D78630-15CB-BD41-AA7E-AAD063049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3666" y="137583"/>
            <a:ext cx="9144000" cy="1386417"/>
          </a:xfrm>
        </p:spPr>
        <p:txBody>
          <a:bodyPr>
            <a:normAutofit/>
          </a:bodyPr>
          <a:lstStyle/>
          <a:p>
            <a:r>
              <a:rPr lang="es-ES" sz="4000" u="sng" dirty="0" err="1"/>
              <a:t>Freedom</a:t>
            </a:r>
            <a:r>
              <a:rPr lang="es-ES" sz="4000" u="sng" dirty="0"/>
              <a:t> of </a:t>
            </a:r>
            <a:r>
              <a:rPr lang="es-ES" sz="4000" u="sng" dirty="0" err="1"/>
              <a:t>Speech</a:t>
            </a:r>
            <a:r>
              <a:rPr lang="es-ES" sz="4000" u="sng" dirty="0"/>
              <a:t> </a:t>
            </a:r>
            <a:r>
              <a:rPr lang="es-ES" sz="4000" dirty="0"/>
              <a:t>Vs. </a:t>
            </a:r>
            <a:r>
              <a:rPr lang="es-ES" sz="4000" u="sng" dirty="0" err="1"/>
              <a:t>Other</a:t>
            </a:r>
            <a:r>
              <a:rPr lang="es-ES" sz="4000" u="sng" dirty="0"/>
              <a:t> Human </a:t>
            </a:r>
            <a:r>
              <a:rPr lang="es-ES" sz="4000" u="sng" dirty="0" err="1"/>
              <a:t>Rights</a:t>
            </a:r>
            <a:r>
              <a:rPr lang="es-ES" sz="4000" u="sng" dirty="0"/>
              <a:t/>
            </a:r>
            <a:br>
              <a:rPr lang="es-ES" sz="4000" u="sng" dirty="0"/>
            </a:br>
            <a:r>
              <a:rPr lang="es-ES" sz="4000" u="sng" dirty="0" err="1" smtClean="0"/>
              <a:t>Jurisprudential</a:t>
            </a:r>
            <a:r>
              <a:rPr lang="es-ES" sz="4000" u="sng" dirty="0" smtClean="0"/>
              <a:t> </a:t>
            </a:r>
            <a:r>
              <a:rPr lang="es-ES" sz="4000" u="sng" dirty="0" err="1"/>
              <a:t>Criteria</a:t>
            </a:r>
            <a:r>
              <a:rPr lang="es-ES" sz="4000" u="sng" dirty="0"/>
              <a:t>  </a:t>
            </a:r>
            <a:endParaRPr lang="es-ES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6D93D0A-0B7F-9243-9A3C-8D2A9F298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75381"/>
            <a:ext cx="9144000" cy="4417886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52514F70-353B-7246-B195-4E364409A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605" y="2054347"/>
            <a:ext cx="6746789" cy="403107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89061E22-25F3-B84B-A09B-DC5AA8B1E833}"/>
              </a:ext>
            </a:extLst>
          </p:cNvPr>
          <p:cNvSpPr txBox="1"/>
          <p:nvPr/>
        </p:nvSpPr>
        <p:spPr>
          <a:xfrm>
            <a:off x="6944498" y="3459891"/>
            <a:ext cx="1136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FFFF00"/>
                </a:solidFill>
              </a:rPr>
              <a:t>Freedom</a:t>
            </a:r>
            <a:r>
              <a:rPr lang="es-ES" dirty="0">
                <a:solidFill>
                  <a:srgbClr val="FFFF00"/>
                </a:solidFill>
              </a:rPr>
              <a:t> of </a:t>
            </a:r>
            <a:r>
              <a:rPr lang="es-ES" dirty="0" err="1">
                <a:solidFill>
                  <a:srgbClr val="FFFF00"/>
                </a:solidFill>
              </a:rPr>
              <a:t>Speech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F4BDBFF4-A78B-9E49-8FBA-B9DF29D47DDA}"/>
              </a:ext>
            </a:extLst>
          </p:cNvPr>
          <p:cNvSpPr txBox="1"/>
          <p:nvPr/>
        </p:nvSpPr>
        <p:spPr>
          <a:xfrm>
            <a:off x="4505325" y="4284323"/>
            <a:ext cx="1804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FFFF00"/>
                </a:solidFill>
              </a:rPr>
              <a:t>Other</a:t>
            </a:r>
            <a:r>
              <a:rPr lang="es-ES" dirty="0">
                <a:solidFill>
                  <a:srgbClr val="FFFF00"/>
                </a:solidFill>
              </a:rPr>
              <a:t> Human </a:t>
            </a:r>
            <a:r>
              <a:rPr lang="es-ES" dirty="0" err="1">
                <a:solidFill>
                  <a:srgbClr val="FFFF00"/>
                </a:solidFill>
              </a:rPr>
              <a:t>Rights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2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3AF99E07-FF5A-184A-BEDF-BAB0192B2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3567"/>
            <a:ext cx="10515600" cy="1487737"/>
          </a:xfrm>
        </p:spPr>
        <p:txBody>
          <a:bodyPr>
            <a:normAutofit/>
          </a:bodyPr>
          <a:lstStyle/>
          <a:p>
            <a:pPr algn="ctr"/>
            <a:r>
              <a:rPr lang="es-ES" dirty="0" err="1"/>
              <a:t>Constitutional</a:t>
            </a:r>
            <a:r>
              <a:rPr lang="es-ES" dirty="0"/>
              <a:t> </a:t>
            </a:r>
            <a:r>
              <a:rPr lang="es-ES" dirty="0" err="1"/>
              <a:t>Court</a:t>
            </a:r>
            <a:r>
              <a:rPr lang="es-ES" dirty="0"/>
              <a:t> </a:t>
            </a:r>
            <a:r>
              <a:rPr lang="es-ES" dirty="0" err="1"/>
              <a:t>Criteria</a:t>
            </a:r>
            <a:r>
              <a:rPr lang="es-ES" dirty="0"/>
              <a:t>  : </a:t>
            </a:r>
            <a:br>
              <a:rPr lang="es-ES" dirty="0"/>
            </a:br>
            <a:r>
              <a:rPr lang="es-ES" dirty="0" err="1">
                <a:solidFill>
                  <a:srgbClr val="FF0000"/>
                </a:solidFill>
              </a:rPr>
              <a:t>Freedom</a:t>
            </a:r>
            <a:r>
              <a:rPr lang="es-ES" dirty="0">
                <a:solidFill>
                  <a:srgbClr val="FF0000"/>
                </a:solidFill>
              </a:rPr>
              <a:t> of </a:t>
            </a:r>
            <a:r>
              <a:rPr lang="es-ES" u="sng" dirty="0" err="1">
                <a:solidFill>
                  <a:srgbClr val="FF0000"/>
                </a:solidFill>
              </a:rPr>
              <a:t>Speech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/>
              <a:t>vs. </a:t>
            </a:r>
            <a:r>
              <a:rPr lang="es-ES" u="sng" dirty="0" err="1">
                <a:solidFill>
                  <a:srgbClr val="FF0000"/>
                </a:solidFill>
              </a:rPr>
              <a:t>Honour</a:t>
            </a:r>
            <a:r>
              <a:rPr lang="es-E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4772FE1E-D477-044F-B9E7-B70EEA04B15B}"/>
              </a:ext>
            </a:extLst>
          </p:cNvPr>
          <p:cNvSpPr txBox="1"/>
          <p:nvPr/>
        </p:nvSpPr>
        <p:spPr>
          <a:xfrm>
            <a:off x="276726" y="2021304"/>
            <a:ext cx="11598441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u="sng" dirty="0"/>
              <a:t>Premises</a:t>
            </a:r>
            <a:endParaRPr lang="en-GB" sz="3200" b="1" dirty="0"/>
          </a:p>
          <a:p>
            <a:r>
              <a:rPr lang="en-GB" sz="3200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200" dirty="0"/>
              <a:t>While facts can be tested, opinions are not susceptible of proof</a:t>
            </a:r>
            <a:endParaRPr lang="en-GB" sz="3200" u="sng" dirty="0"/>
          </a:p>
          <a:p>
            <a:pPr lvl="0"/>
            <a:endParaRPr lang="en-GB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200" dirty="0"/>
              <a:t> </a:t>
            </a:r>
            <a:r>
              <a:rPr lang="en-GB" sz="3200" u="sng" dirty="0"/>
              <a:t>Prevalent Character</a:t>
            </a:r>
            <a:r>
              <a:rPr lang="en-GB" sz="32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200" dirty="0"/>
              <a:t>Fundamental Right </a:t>
            </a:r>
          </a:p>
          <a:p>
            <a:pPr lvl="1"/>
            <a:r>
              <a:rPr lang="en-GB" sz="3200" dirty="0"/>
              <a:t>			+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200" dirty="0"/>
              <a:t>Basic Pº of a Democratic State (public opinion)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3200" dirty="0"/>
              <a:t>Limits, must be interpreted in a restrictive way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2361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3E1740A-67CC-EC4E-87EC-4C95059EE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753533"/>
            <a:ext cx="9148011" cy="553853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 rot="1378053">
            <a:off x="4523994" y="2154958"/>
            <a:ext cx="1306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Freedom</a:t>
            </a:r>
            <a:r>
              <a:rPr lang="es-ES" dirty="0"/>
              <a:t> of </a:t>
            </a:r>
            <a:r>
              <a:rPr lang="es-ES" dirty="0" err="1"/>
              <a:t>Speech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71167" y="2540000"/>
            <a:ext cx="104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FFFF00"/>
                </a:solidFill>
              </a:rPr>
              <a:t>Honour</a:t>
            </a:r>
            <a:r>
              <a:rPr lang="es-ES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622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6DDE726-F314-4C4E-BDD1-0872EC9A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841" y="365125"/>
            <a:ext cx="11871159" cy="76584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3366FF"/>
                </a:solidFill>
              </a:rPr>
              <a:t>PRIORITY</a:t>
            </a:r>
            <a:r>
              <a:rPr lang="en-GB" dirty="0" smtClean="0"/>
              <a:t> to Freedom of Speech </a:t>
            </a:r>
            <a:r>
              <a:rPr lang="en-GB" dirty="0" smtClean="0">
                <a:solidFill>
                  <a:srgbClr val="3366FF"/>
                </a:solidFill>
              </a:rPr>
              <a:t>IF</a:t>
            </a: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2AAA8FA-B119-9945-A50C-0A3AB8C738F6}"/>
              </a:ext>
            </a:extLst>
          </p:cNvPr>
          <p:cNvSpPr txBox="1"/>
          <p:nvPr/>
        </p:nvSpPr>
        <p:spPr>
          <a:xfrm>
            <a:off x="830179" y="1130966"/>
            <a:ext cx="108030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_tradnl" dirty="0"/>
              <a:t>1</a:t>
            </a:r>
            <a:r>
              <a:rPr lang="en-AU" dirty="0"/>
              <a:t>) </a:t>
            </a:r>
            <a:r>
              <a:rPr lang="en-AU" dirty="0" smtClean="0"/>
              <a:t>Its </a:t>
            </a:r>
            <a:r>
              <a:rPr lang="en-AU" dirty="0" smtClean="0"/>
              <a:t>direct and principle </a:t>
            </a:r>
            <a:r>
              <a:rPr lang="en-AU" u="sng" dirty="0" smtClean="0"/>
              <a:t>aim</a:t>
            </a:r>
            <a:r>
              <a:rPr lang="en-AU" dirty="0" smtClean="0"/>
              <a:t>, IS NOT to  </a:t>
            </a:r>
            <a:r>
              <a:rPr lang="en-AU" u="sng" dirty="0" smtClean="0"/>
              <a:t>insult </a:t>
            </a:r>
            <a:r>
              <a:rPr lang="en-AU" dirty="0" smtClean="0"/>
              <a:t> </a:t>
            </a:r>
            <a:r>
              <a:rPr lang="en-AU" dirty="0"/>
              <a:t>(hate speech)-  F. Speech </a:t>
            </a:r>
            <a:r>
              <a:rPr lang="en-AU" dirty="0">
                <a:solidFill>
                  <a:srgbClr val="FF6600"/>
                </a:solidFill>
              </a:rPr>
              <a:t>doesn't recognize a Rº to insult </a:t>
            </a:r>
            <a:r>
              <a:rPr lang="en-AU" dirty="0"/>
              <a:t>others </a:t>
            </a:r>
          </a:p>
          <a:p>
            <a:r>
              <a:rPr lang="en-AU" dirty="0"/>
              <a:t>  </a:t>
            </a:r>
          </a:p>
          <a:p>
            <a:r>
              <a:rPr lang="en-AU" dirty="0"/>
              <a:t>Take into account …</a:t>
            </a:r>
          </a:p>
          <a:p>
            <a:endParaRPr lang="en-A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/>
              <a:t>The </a:t>
            </a:r>
            <a:r>
              <a:rPr lang="en-AU" u="sng" dirty="0"/>
              <a:t>way through which </a:t>
            </a:r>
            <a:r>
              <a:rPr lang="en-AU" dirty="0"/>
              <a:t>the opinion is uttered: written media/ audio visual M. (+ likely  to passionate reactions)</a:t>
            </a:r>
          </a:p>
          <a:p>
            <a:pPr lvl="0"/>
            <a:endParaRPr lang="en-A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/>
              <a:t>If they insult </a:t>
            </a:r>
            <a:r>
              <a:rPr lang="en-AU" dirty="0" smtClean="0"/>
              <a:t>or </a:t>
            </a:r>
            <a:r>
              <a:rPr lang="en-AU" u="sng" dirty="0"/>
              <a:t>just reproduce</a:t>
            </a:r>
            <a:r>
              <a:rPr lang="en-AU" dirty="0"/>
              <a:t> an insult uttered by other:  </a:t>
            </a:r>
            <a:r>
              <a:rPr lang="en-AU" u="sng" dirty="0"/>
              <a:t>neutral report</a:t>
            </a:r>
            <a:r>
              <a:rPr lang="en-AU" dirty="0"/>
              <a:t>: (no </a:t>
            </a:r>
            <a:r>
              <a:rPr lang="en-AU" i="1" dirty="0"/>
              <a:t>animus </a:t>
            </a:r>
            <a:r>
              <a:rPr lang="en-AU" i="1" u="sng" dirty="0" err="1">
                <a:solidFill>
                  <a:srgbClr val="3366FF"/>
                </a:solidFill>
              </a:rPr>
              <a:t>injuriandi</a:t>
            </a:r>
            <a:r>
              <a:rPr lang="en-AU" dirty="0"/>
              <a:t>)</a:t>
            </a:r>
          </a:p>
          <a:p>
            <a:r>
              <a:rPr lang="en-AU" dirty="0"/>
              <a:t> </a:t>
            </a:r>
          </a:p>
          <a:p>
            <a:pPr lvl="0"/>
            <a:r>
              <a:rPr lang="en-AU" dirty="0"/>
              <a:t>2) If there is a </a:t>
            </a:r>
            <a:r>
              <a:rPr lang="en-GB" b="1" u="sng" dirty="0">
                <a:solidFill>
                  <a:srgbClr val="FF6600"/>
                </a:solidFill>
              </a:rPr>
              <a:t>link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GB" dirty="0"/>
              <a:t>between the </a:t>
            </a:r>
            <a:r>
              <a:rPr lang="en-GB" b="1" dirty="0"/>
              <a:t>statement</a:t>
            </a:r>
            <a:r>
              <a:rPr lang="en-GB" dirty="0"/>
              <a:t> – </a:t>
            </a:r>
            <a:r>
              <a:rPr lang="en-GB" b="1" dirty="0">
                <a:solidFill>
                  <a:srgbClr val="FF6600"/>
                </a:solidFill>
              </a:rPr>
              <a:t>veracious fact of public interest</a:t>
            </a:r>
            <a:r>
              <a:rPr lang="es-ES" dirty="0">
                <a:solidFill>
                  <a:srgbClr val="FF6600"/>
                </a:solidFill>
              </a:rPr>
              <a:t> </a:t>
            </a:r>
          </a:p>
          <a:p>
            <a:pPr lvl="0"/>
            <a:endParaRPr lang="es-ES" dirty="0"/>
          </a:p>
          <a:p>
            <a:pPr lvl="0"/>
            <a:r>
              <a:rPr lang="en-AU" dirty="0"/>
              <a:t>3) </a:t>
            </a:r>
            <a:r>
              <a:rPr lang="en-GB" b="1" dirty="0">
                <a:solidFill>
                  <a:srgbClr val="FF6600"/>
                </a:solidFill>
              </a:rPr>
              <a:t>Proportionality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GB" dirty="0"/>
              <a:t>between the </a:t>
            </a:r>
            <a:r>
              <a:rPr lang="en-GB" u="sng" dirty="0"/>
              <a:t>used expressions </a:t>
            </a:r>
            <a:r>
              <a:rPr lang="en-GB" dirty="0"/>
              <a:t>and the </a:t>
            </a:r>
            <a:r>
              <a:rPr lang="en-GB" u="sng" dirty="0"/>
              <a:t>ideas transmitted </a:t>
            </a:r>
            <a:r>
              <a:rPr lang="en-GB" dirty="0"/>
              <a:t>( necessary or unnecessary)</a:t>
            </a:r>
            <a:r>
              <a:rPr lang="es-ES" dirty="0"/>
              <a:t> </a:t>
            </a:r>
            <a:r>
              <a:rPr lang="en-AU" dirty="0"/>
              <a:t> </a:t>
            </a:r>
          </a:p>
          <a:p>
            <a:r>
              <a:rPr lang="en-AU" dirty="0"/>
              <a:t> </a:t>
            </a:r>
          </a:p>
          <a:p>
            <a:pPr lvl="0"/>
            <a:r>
              <a:rPr lang="en-AU" dirty="0"/>
              <a:t>4) </a:t>
            </a:r>
            <a:r>
              <a:rPr lang="en-AU" u="sng" dirty="0" smtClean="0">
                <a:solidFill>
                  <a:srgbClr val="FF6600"/>
                </a:solidFill>
              </a:rPr>
              <a:t>Profession</a:t>
            </a:r>
            <a:r>
              <a:rPr lang="en-AU" dirty="0" smtClean="0">
                <a:solidFill>
                  <a:srgbClr val="FF6600"/>
                </a:solidFill>
              </a:rPr>
              <a:t> </a:t>
            </a:r>
            <a:r>
              <a:rPr lang="en-AU" dirty="0"/>
              <a:t>(of the </a:t>
            </a:r>
            <a:r>
              <a:rPr lang="en-AU" u="sng" dirty="0"/>
              <a:t>receiver</a:t>
            </a:r>
            <a:r>
              <a:rPr lang="en-AU" dirty="0"/>
              <a:t> of the offense (politicians) // of the one that </a:t>
            </a:r>
            <a:r>
              <a:rPr lang="en-AU" u="sng" dirty="0"/>
              <a:t>uttered it</a:t>
            </a:r>
            <a:r>
              <a:rPr lang="en-AU" dirty="0"/>
              <a:t> (journalist)</a:t>
            </a:r>
          </a:p>
          <a:p>
            <a:r>
              <a:rPr lang="en-AU" dirty="0"/>
              <a:t> </a:t>
            </a:r>
          </a:p>
          <a:p>
            <a:r>
              <a:rPr lang="en-AU" dirty="0"/>
              <a:t>5)  If  </a:t>
            </a:r>
            <a:r>
              <a:rPr lang="en-AU" u="sng" dirty="0">
                <a:solidFill>
                  <a:srgbClr val="FF6600"/>
                </a:solidFill>
              </a:rPr>
              <a:t>Context</a:t>
            </a:r>
            <a:r>
              <a:rPr lang="en-AU" dirty="0">
                <a:solidFill>
                  <a:srgbClr val="FF6600"/>
                </a:solidFill>
              </a:rPr>
              <a:t> </a:t>
            </a:r>
            <a:r>
              <a:rPr lang="en-AU" dirty="0"/>
              <a:t>&amp; </a:t>
            </a:r>
            <a:r>
              <a:rPr lang="en-AU" u="sng" dirty="0">
                <a:solidFill>
                  <a:srgbClr val="FF6600"/>
                </a:solidFill>
              </a:rPr>
              <a:t>circumstances</a:t>
            </a:r>
            <a:r>
              <a:rPr lang="en-AU" dirty="0">
                <a:solidFill>
                  <a:srgbClr val="FF6600"/>
                </a:solidFill>
              </a:rPr>
              <a:t> </a:t>
            </a:r>
            <a:r>
              <a:rPr lang="en-AU" dirty="0"/>
              <a:t>legitimize (or justify) the expression </a:t>
            </a:r>
          </a:p>
          <a:p>
            <a:r>
              <a:rPr lang="en-AU" dirty="0"/>
              <a:t> </a:t>
            </a:r>
          </a:p>
          <a:p>
            <a:pPr lvl="1"/>
            <a:r>
              <a:rPr lang="en-AU" dirty="0"/>
              <a:t>insult as reaction </a:t>
            </a:r>
            <a:r>
              <a:rPr lang="en-AU" i="1" dirty="0" err="1"/>
              <a:t>ius</a:t>
            </a:r>
            <a:r>
              <a:rPr lang="en-AU" i="1" dirty="0"/>
              <a:t> </a:t>
            </a:r>
            <a:r>
              <a:rPr lang="en-AU" i="1" dirty="0" err="1"/>
              <a:t>retoquendi</a:t>
            </a:r>
            <a:r>
              <a:rPr lang="en-AU" i="1" dirty="0"/>
              <a:t> </a:t>
            </a:r>
            <a:r>
              <a:rPr lang="en-AU" dirty="0"/>
              <a:t>(the aim is not offending but reacting to an offense)</a:t>
            </a:r>
          </a:p>
        </p:txBody>
      </p:sp>
    </p:spTree>
    <p:extLst>
      <p:ext uri="{BB962C8B-B14F-4D97-AF65-F5344CB8AC3E}">
        <p14:creationId xmlns:p14="http://schemas.microsoft.com/office/powerpoint/2010/main" val="53005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D49674-D78B-6940-BB63-C0106D75A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F</a:t>
            </a:r>
            <a:r>
              <a:rPr lang="es-ES" dirty="0">
                <a:solidFill>
                  <a:srgbClr val="FF0000"/>
                </a:solidFill>
              </a:rPr>
              <a:t>. of </a:t>
            </a:r>
            <a:r>
              <a:rPr lang="es-ES" u="sng" dirty="0" err="1">
                <a:solidFill>
                  <a:srgbClr val="FF0000"/>
                </a:solidFill>
              </a:rPr>
              <a:t>information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/>
              <a:t>vs. </a:t>
            </a:r>
            <a:r>
              <a:rPr lang="es-ES" u="sng" dirty="0" err="1">
                <a:solidFill>
                  <a:srgbClr val="FF0000"/>
                </a:solidFill>
              </a:rPr>
              <a:t>Honour</a:t>
            </a:r>
            <a:r>
              <a:rPr lang="es-ES" u="sng" dirty="0">
                <a:solidFill>
                  <a:srgbClr val="FF0000"/>
                </a:solidFill>
              </a:rPr>
              <a:t>, </a:t>
            </a:r>
            <a:r>
              <a:rPr lang="es-ES" u="sng" dirty="0" err="1">
                <a:solidFill>
                  <a:srgbClr val="FF0000"/>
                </a:solidFill>
              </a:rPr>
              <a:t>Privacy</a:t>
            </a:r>
            <a:r>
              <a:rPr lang="es-ES" u="sng" dirty="0">
                <a:solidFill>
                  <a:srgbClr val="FF0000"/>
                </a:solidFill>
              </a:rPr>
              <a:t> &amp; </a:t>
            </a:r>
            <a:r>
              <a:rPr lang="es-ES" u="sng" dirty="0" smtClean="0">
                <a:solidFill>
                  <a:srgbClr val="FF0000"/>
                </a:solidFill>
              </a:rPr>
              <a:t/>
            </a:r>
            <a:br>
              <a:rPr lang="es-ES" u="sng" dirty="0" smtClean="0">
                <a:solidFill>
                  <a:srgbClr val="FF0000"/>
                </a:solidFill>
              </a:rPr>
            </a:br>
            <a:r>
              <a:rPr lang="es-ES" u="sng" dirty="0" err="1" smtClean="0">
                <a:solidFill>
                  <a:srgbClr val="FF0000"/>
                </a:solidFill>
              </a:rPr>
              <a:t>Self</a:t>
            </a:r>
            <a:r>
              <a:rPr lang="es-ES" u="sng" dirty="0" smtClean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Image</a:t>
            </a:r>
            <a:r>
              <a:rPr lang="es-ES" dirty="0">
                <a:solidFill>
                  <a:srgbClr val="FF0000"/>
                </a:solidFill>
              </a:rPr>
              <a:t> 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EE3DDDED-D62F-354E-9B0F-B9C4806B3A19}"/>
              </a:ext>
            </a:extLst>
          </p:cNvPr>
          <p:cNvSpPr txBox="1"/>
          <p:nvPr/>
        </p:nvSpPr>
        <p:spPr>
          <a:xfrm>
            <a:off x="228600" y="1816768"/>
            <a:ext cx="115142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3200" b="1" i="1" u="sng" dirty="0">
                <a:solidFill>
                  <a:prstClr val="black"/>
                </a:solidFill>
              </a:rPr>
              <a:t>Premises</a:t>
            </a:r>
            <a:endParaRPr lang="en-AU" sz="3200" b="1" dirty="0">
              <a:solidFill>
                <a:prstClr val="black"/>
              </a:solidFill>
            </a:endParaRPr>
          </a:p>
          <a:p>
            <a:pPr lvl="0"/>
            <a:r>
              <a:rPr lang="en-AU" sz="3200" dirty="0">
                <a:solidFill>
                  <a:prstClr val="black"/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200" u="sng" dirty="0">
                <a:solidFill>
                  <a:prstClr val="black"/>
                </a:solidFill>
              </a:rPr>
              <a:t>Facts</a:t>
            </a:r>
            <a:r>
              <a:rPr lang="en-AU" sz="3200" dirty="0">
                <a:solidFill>
                  <a:prstClr val="black"/>
                </a:solidFill>
              </a:rPr>
              <a:t>,  unlike opinions, can be </a:t>
            </a:r>
            <a:r>
              <a:rPr lang="en-AU" sz="3200" u="sng" dirty="0">
                <a:solidFill>
                  <a:prstClr val="black"/>
                </a:solidFill>
              </a:rPr>
              <a:t>proved</a:t>
            </a:r>
          </a:p>
          <a:p>
            <a:pPr lvl="0"/>
            <a:endParaRPr lang="en-AU" sz="32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prstClr val="black"/>
                </a:solidFill>
              </a:rPr>
              <a:t> </a:t>
            </a:r>
            <a:r>
              <a:rPr lang="en-AU" sz="3200" u="sng" dirty="0">
                <a:solidFill>
                  <a:prstClr val="black"/>
                </a:solidFill>
              </a:rPr>
              <a:t>Prevailing </a:t>
            </a:r>
            <a:r>
              <a:rPr lang="en-AU" sz="3200" u="sng" dirty="0" smtClean="0">
                <a:solidFill>
                  <a:prstClr val="black"/>
                </a:solidFill>
              </a:rPr>
              <a:t>nature of freedom of information </a:t>
            </a:r>
            <a:r>
              <a:rPr lang="en-AU" sz="3200" dirty="0">
                <a:solidFill>
                  <a:prstClr val="black"/>
                </a:solidFill>
              </a:rPr>
              <a:t>: </a:t>
            </a:r>
          </a:p>
          <a:p>
            <a:pPr lvl="0"/>
            <a:endParaRPr lang="en-AU" sz="32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prstClr val="black"/>
                </a:solidFill>
              </a:rPr>
              <a:t>H. Rights: </a:t>
            </a:r>
          </a:p>
          <a:p>
            <a:pPr lvl="1"/>
            <a:r>
              <a:rPr lang="en-AU" sz="3200" dirty="0">
                <a:solidFill>
                  <a:prstClr val="black"/>
                </a:solidFill>
              </a:rPr>
              <a:t>		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prstClr val="black"/>
                </a:solidFill>
              </a:rPr>
              <a:t>Core Pº of a Democratic State (Public Opinion)</a:t>
            </a:r>
          </a:p>
        </p:txBody>
      </p:sp>
    </p:spTree>
    <p:extLst>
      <p:ext uri="{BB962C8B-B14F-4D97-AF65-F5344CB8AC3E}">
        <p14:creationId xmlns:p14="http://schemas.microsoft.com/office/powerpoint/2010/main" val="336035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D49674-D78B-6940-BB63-C0106D75A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74" y="365125"/>
            <a:ext cx="11706726" cy="1066633"/>
          </a:xfrm>
        </p:spPr>
        <p:txBody>
          <a:bodyPr>
            <a:normAutofit/>
          </a:bodyPr>
          <a:lstStyle/>
          <a:p>
            <a:r>
              <a:rPr lang="en-AU" dirty="0"/>
              <a:t>F. </a:t>
            </a:r>
            <a:r>
              <a:rPr lang="en-AU" dirty="0" smtClean="0"/>
              <a:t>Speech</a:t>
            </a:r>
            <a:r>
              <a:rPr lang="en-AU" smtClean="0"/>
              <a:t>, </a:t>
            </a:r>
            <a:r>
              <a:rPr lang="en-AU" b="1" smtClean="0"/>
              <a:t>Prevalent, </a:t>
            </a:r>
            <a:r>
              <a:rPr lang="en-AU" b="1" dirty="0"/>
              <a:t>if the piece of </a:t>
            </a:r>
            <a:r>
              <a:rPr lang="en-AU" b="1" smtClean="0"/>
              <a:t>information is… </a:t>
            </a:r>
            <a:endParaRPr lang="en-AU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59C1A45-FAF4-0D44-8B52-C39BBC8C65AF}"/>
              </a:ext>
            </a:extLst>
          </p:cNvPr>
          <p:cNvSpPr txBox="1"/>
          <p:nvPr/>
        </p:nvSpPr>
        <p:spPr>
          <a:xfrm>
            <a:off x="228600" y="1431758"/>
            <a:ext cx="416222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/>
              <a:t>1) </a:t>
            </a:r>
            <a:r>
              <a:rPr lang="en-AU" sz="3200" b="1" dirty="0" err="1">
                <a:solidFill>
                  <a:srgbClr val="FF6600"/>
                </a:solidFill>
              </a:rPr>
              <a:t>Veracius</a:t>
            </a:r>
            <a:r>
              <a:rPr lang="en-AU" sz="2400" b="1" dirty="0">
                <a:solidFill>
                  <a:srgbClr val="FF6600"/>
                </a:solidFill>
              </a:rPr>
              <a:t> </a:t>
            </a:r>
            <a:r>
              <a:rPr lang="en-AU" sz="2400" dirty="0">
                <a:solidFill>
                  <a:srgbClr val="FF6600"/>
                </a:solidFill>
              </a:rPr>
              <a:t> </a:t>
            </a:r>
            <a:r>
              <a:rPr lang="en-AU" sz="2400" b="1" u="sng" dirty="0">
                <a:sym typeface="Symbol" pitchFamily="2" charset="2"/>
              </a:rPr>
              <a:t></a:t>
            </a:r>
            <a:r>
              <a:rPr lang="en-AU" sz="2400" b="1" u="sng" dirty="0"/>
              <a:t>  </a:t>
            </a:r>
            <a:r>
              <a:rPr lang="en-AU" sz="2400" u="sng" dirty="0"/>
              <a:t>True</a:t>
            </a:r>
            <a:r>
              <a:rPr lang="en-AU" sz="2400" dirty="0"/>
              <a:t> as exclusion of mistakes  (</a:t>
            </a:r>
            <a:r>
              <a:rPr lang="en-GB" sz="2400" dirty="0"/>
              <a:t>does not demand rigorous accuracy</a:t>
            </a:r>
            <a:r>
              <a:rPr lang="es-ES" sz="2400" dirty="0"/>
              <a:t> </a:t>
            </a:r>
            <a:r>
              <a:rPr lang="en-AU" sz="2400" dirty="0"/>
              <a:t>…)</a:t>
            </a:r>
          </a:p>
          <a:p>
            <a:r>
              <a:rPr lang="en-AU" sz="2400" dirty="0"/>
              <a:t>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Information should be elaborated with the </a:t>
            </a:r>
            <a:r>
              <a:rPr lang="en-AU" sz="2400" b="1" dirty="0"/>
              <a:t>due diligence of a good journalist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 </a:t>
            </a:r>
            <a:r>
              <a:rPr lang="en-AU" sz="2400" u="sng" dirty="0"/>
              <a:t>Reliable sources </a:t>
            </a:r>
            <a:r>
              <a:rPr lang="en-AU" sz="2400" dirty="0"/>
              <a:t>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Properly </a:t>
            </a:r>
            <a:r>
              <a:rPr lang="en-AU" sz="2400" b="1" u="sng" dirty="0"/>
              <a:t>checked</a:t>
            </a:r>
            <a:r>
              <a:rPr lang="en-AU" sz="2400" dirty="0"/>
              <a:t> (if it is based on mere </a:t>
            </a:r>
            <a:r>
              <a:rPr lang="en-AU" sz="2400" dirty="0" smtClean="0"/>
              <a:t>rumours…</a:t>
            </a:r>
            <a:r>
              <a:rPr lang="en-AU" sz="2400" dirty="0"/>
              <a:t>)</a:t>
            </a:r>
            <a:r>
              <a:rPr lang="en-AU" sz="2400" baseline="30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b="1" dirty="0"/>
              <a:t>Understood</a:t>
            </a:r>
            <a:r>
              <a:rPr lang="en-AU" sz="2400" dirty="0"/>
              <a:t> &amp; properly  </a:t>
            </a:r>
            <a:r>
              <a:rPr lang="en-AU" sz="2400" b="1" dirty="0"/>
              <a:t>Expressed </a:t>
            </a:r>
            <a:r>
              <a:rPr lang="en-AU" sz="2400" dirty="0"/>
              <a:t> (rigour &amp; accuracy </a:t>
            </a:r>
            <a:r>
              <a:rPr lang="en-AU" sz="2400" dirty="0" smtClean="0"/>
              <a:t>words </a:t>
            </a:r>
            <a:r>
              <a:rPr lang="en-AU" sz="2400" dirty="0"/>
              <a:t>(avoid </a:t>
            </a:r>
            <a:r>
              <a:rPr lang="en-AU" sz="2400" dirty="0" smtClean="0"/>
              <a:t>misunderstanding)</a:t>
            </a:r>
            <a:endParaRPr lang="en-AU" sz="2400" dirty="0"/>
          </a:p>
          <a:p>
            <a:r>
              <a:rPr lang="en-AU" sz="2400" dirty="0"/>
              <a:t>  </a:t>
            </a:r>
          </a:p>
          <a:p>
            <a:r>
              <a:rPr lang="en-AU" sz="3200" b="1" dirty="0"/>
              <a:t>2) </a:t>
            </a:r>
            <a:r>
              <a:rPr lang="en-AU" sz="3200" dirty="0"/>
              <a:t>of </a:t>
            </a:r>
            <a:r>
              <a:rPr lang="en-AU" sz="3200" b="1" dirty="0">
                <a:solidFill>
                  <a:srgbClr val="FF6600"/>
                </a:solidFill>
              </a:rPr>
              <a:t>Public Interest</a:t>
            </a:r>
            <a:r>
              <a:rPr lang="en-AU" sz="3200" b="1" dirty="0"/>
              <a:t>  </a:t>
            </a:r>
            <a:r>
              <a:rPr lang="en-AU" sz="2400" dirty="0"/>
              <a:t>according to </a:t>
            </a:r>
          </a:p>
          <a:p>
            <a:endParaRPr lang="en-AU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b="1" dirty="0"/>
              <a:t>Content</a:t>
            </a:r>
            <a:r>
              <a:rPr lang="en-AU" sz="2400" dirty="0"/>
              <a:t>: relevant,  contributes to form </a:t>
            </a:r>
            <a:r>
              <a:rPr lang="en-AU" sz="2400" b="1" dirty="0"/>
              <a:t>public opinion</a:t>
            </a:r>
            <a:r>
              <a:rPr lang="en-AU" sz="2400" dirty="0"/>
              <a:t>					</a:t>
            </a:r>
          </a:p>
          <a:p>
            <a:pPr lvl="3"/>
            <a:r>
              <a:rPr lang="en-AU" sz="2400" u="sng" dirty="0"/>
              <a:t>Distinguish</a:t>
            </a:r>
            <a:r>
              <a:rPr lang="en-AU" sz="2400" dirty="0"/>
              <a:t>  </a:t>
            </a:r>
            <a:r>
              <a:rPr lang="en-AU" sz="2400" b="1" dirty="0"/>
              <a:t>public interest  </a:t>
            </a:r>
            <a:r>
              <a:rPr lang="en-AU" sz="2400" dirty="0"/>
              <a:t>(helps to form Public Opinion</a:t>
            </a:r>
            <a:r>
              <a:rPr lang="en-AU" sz="2400" b="1" dirty="0"/>
              <a:t>)</a:t>
            </a:r>
            <a:endParaRPr lang="en-AU" sz="2400" dirty="0"/>
          </a:p>
          <a:p>
            <a:pPr lvl="3"/>
            <a:r>
              <a:rPr lang="en-AU" sz="2400" dirty="0"/>
              <a:t>                                    interest of the </a:t>
            </a:r>
            <a:r>
              <a:rPr lang="en-AU" sz="2400" b="1" dirty="0"/>
              <a:t>public (audience). </a:t>
            </a:r>
            <a:r>
              <a:rPr lang="en-AU" sz="2400" dirty="0"/>
              <a:t> </a:t>
            </a:r>
          </a:p>
          <a:p>
            <a:pPr lvl="3"/>
            <a:endParaRPr lang="en-AU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b="1" dirty="0"/>
              <a:t>People : </a:t>
            </a:r>
            <a:r>
              <a:rPr lang="en-AU" sz="2400" dirty="0"/>
              <a:t>Given their job </a:t>
            </a:r>
            <a:r>
              <a:rPr lang="en-GB" sz="2400" dirty="0"/>
              <a:t>they assume the condition of public figures “celebrities”</a:t>
            </a:r>
            <a:endParaRPr lang="es-ES" sz="2400" dirty="0"/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xmlns="" id="{A169B191-5C85-214D-B086-194572BD5663}"/>
              </a:ext>
            </a:extLst>
          </p:cNvPr>
          <p:cNvSpPr/>
          <p:nvPr/>
        </p:nvSpPr>
        <p:spPr>
          <a:xfrm>
            <a:off x="4030579" y="5450305"/>
            <a:ext cx="84221" cy="6136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539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272</Words>
  <Application>Microsoft Macintosh PowerPoint</Application>
  <PresentationFormat>Personalizado</PresentationFormat>
  <Paragraphs>106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Freedom of Speech- F. of Information: Diferences </vt:lpstr>
      <vt:lpstr>Freedom of Speech- F. of Information: Coincidences</vt:lpstr>
      <vt:lpstr>LIMITS (GENERAL TERMS)</vt:lpstr>
      <vt:lpstr>Freedom of Speech Vs. Other Human Rights Jurisprudential Criteria  </vt:lpstr>
      <vt:lpstr>Constitutional Court Criteria  :  Freedom of Speech vs. Honour </vt:lpstr>
      <vt:lpstr>Presentación de PowerPoint</vt:lpstr>
      <vt:lpstr>PRIORITY to Freedom of Speech IF…</vt:lpstr>
      <vt:lpstr>F. of information vs. Honour, Privacy &amp;  Self Image </vt:lpstr>
      <vt:lpstr>F. Speech, Prevalent, if the piece of information is…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Libertad de Expresión Vs. Otros DF</dc:title>
  <dc:creator>Usuario de Microsoft Office</dc:creator>
  <cp:lastModifiedBy>Juan Ferreiro</cp:lastModifiedBy>
  <cp:revision>36</cp:revision>
  <dcterms:created xsi:type="dcterms:W3CDTF">2018-11-30T11:19:17Z</dcterms:created>
  <dcterms:modified xsi:type="dcterms:W3CDTF">2019-07-05T04:16:48Z</dcterms:modified>
</cp:coreProperties>
</file>